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57" r:id="rId4"/>
    <p:sldId id="258" r:id="rId5"/>
    <p:sldId id="259" r:id="rId6"/>
    <p:sldId id="280" r:id="rId7"/>
    <p:sldId id="260" r:id="rId8"/>
    <p:sldId id="261" r:id="rId9"/>
    <p:sldId id="262" r:id="rId10"/>
    <p:sldId id="263" r:id="rId11"/>
    <p:sldId id="279" r:id="rId12"/>
    <p:sldId id="274" r:id="rId13"/>
    <p:sldId id="264" r:id="rId14"/>
    <p:sldId id="265" r:id="rId15"/>
    <p:sldId id="266" r:id="rId16"/>
    <p:sldId id="268" r:id="rId17"/>
    <p:sldId id="278" r:id="rId18"/>
    <p:sldId id="277" r:id="rId19"/>
    <p:sldId id="276" r:id="rId20"/>
    <p:sldId id="269" r:id="rId21"/>
    <p:sldId id="270" r:id="rId22"/>
    <p:sldId id="272" r:id="rId23"/>
    <p:sldId id="28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Лист1!$A$2:$A$4</c:f>
              <c:strCache>
                <c:ptCount val="3"/>
                <c:pt idx="0">
                  <c:v>до15 лет</c:v>
                </c:pt>
                <c:pt idx="1">
                  <c:v>15-60 лет</c:v>
                </c:pt>
                <c:pt idx="2">
                  <c:v>более 60 л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0.30000000000000004</c:v>
                </c:pt>
                <c:pt idx="1">
                  <c:v>0.60000000000000009</c:v>
                </c:pt>
                <c:pt idx="2">
                  <c:v>0.1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1ECCFD0-185D-4C52-BEE0-1FCA374E167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C9EE050-2E9E-4AA5-9D8B-08978E23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CCFD0-185D-4C52-BEE0-1FCA374E167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EE050-2E9E-4AA5-9D8B-08978E23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CCFD0-185D-4C52-BEE0-1FCA374E167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EE050-2E9E-4AA5-9D8B-08978E23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1ECCFD0-185D-4C52-BEE0-1FCA374E167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C9EE050-2E9E-4AA5-9D8B-08978E2340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1ECCFD0-185D-4C52-BEE0-1FCA374E167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C9EE050-2E9E-4AA5-9D8B-08978E23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CCFD0-185D-4C52-BEE0-1FCA374E167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EE050-2E9E-4AA5-9D8B-08978E2340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CCFD0-185D-4C52-BEE0-1FCA374E167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EE050-2E9E-4AA5-9D8B-08978E2340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1ECCFD0-185D-4C52-BEE0-1FCA374E167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C9EE050-2E9E-4AA5-9D8B-08978E2340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CCFD0-185D-4C52-BEE0-1FCA374E167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EE050-2E9E-4AA5-9D8B-08978E23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1ECCFD0-185D-4C52-BEE0-1FCA374E167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C9EE050-2E9E-4AA5-9D8B-08978E2340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1ECCFD0-185D-4C52-BEE0-1FCA374E167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C9EE050-2E9E-4AA5-9D8B-08978E2340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1ECCFD0-185D-4C52-BEE0-1FCA374E167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C9EE050-2E9E-4AA5-9D8B-08978E23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 dir="d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.iot.ru/predmety/geo/gloss.html#mulat" TargetMode="External"/><Relationship Id="rId2" Type="http://schemas.openxmlformats.org/officeDocument/2006/relationships/hyperlink" Target="http://school.iot.ru/predmety/geo/gloss.html#meti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chool.iot.ru/predmety/geo/gloss.html#sambo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500042"/>
            <a:ext cx="8429684" cy="6000792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cap="all" dirty="0" smtClean="0">
                <a:ln w="0">
                  <a:solidFill>
                    <a:srgbClr val="FF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Население Земли.</a:t>
            </a:r>
          </a:p>
          <a:p>
            <a:endParaRPr lang="ru-RU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00298" y="2000240"/>
            <a:ext cx="6286528" cy="39703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Население Земли по оценкам на июль 2008 года превышает 6,7 </a:t>
            </a:r>
            <a:r>
              <a:rPr lang="ru-RU" sz="3600" b="1" dirty="0" err="1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млрд</a:t>
            </a:r>
            <a:r>
              <a:rPr lang="ru-RU" sz="3600" b="1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человек. В мире каждую секунду рождается 21 и умирает 18 человек.</a:t>
            </a:r>
            <a:endParaRPr lang="ru-RU" sz="3600" b="1" dirty="0">
              <a:ln w="11430"/>
              <a:solidFill>
                <a:srgbClr val="0033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Человечество принято делить на три основные расы: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европеоидную (страны Европы, Америки, Юго-Западной Азии, Северной Африки);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монголоидную (страны Центральной и Восточной Азии, Америки);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негроидную (большинство стран Африки).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Выделяют также австралоидную расу, представители которой расселены на юго-востоке Азии, в Океании и Австралии. 30% населения мира относится к промежуточным расовым группам (эфиопы, малагасийцы, полинезийцы и др.). Смешение рас привело к образованию особых групп </a:t>
            </a:r>
            <a:r>
              <a:rPr lang="ru-RU" b="1" dirty="0" smtClean="0">
                <a:ln/>
                <a:solidFill>
                  <a:schemeClr val="accent3"/>
                </a:solidFill>
                <a:hlinkClick r:id="rId2"/>
              </a:rPr>
              <a:t>метисов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, </a:t>
            </a:r>
            <a:r>
              <a:rPr lang="ru-RU" b="1" dirty="0" smtClean="0">
                <a:ln/>
                <a:solidFill>
                  <a:schemeClr val="accent3"/>
                </a:solidFill>
                <a:hlinkClick r:id="rId3"/>
              </a:rPr>
              <a:t>мулатов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 и </a:t>
            </a:r>
            <a:r>
              <a:rPr lang="ru-RU" b="1" dirty="0" smtClean="0">
                <a:ln/>
                <a:solidFill>
                  <a:schemeClr val="accent3"/>
                </a:solidFill>
                <a:hlinkClick r:id="rId4"/>
              </a:rPr>
              <a:t>самбо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 в Америке.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med"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ои документы\Мои рисунки\narody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0"/>
            <a:ext cx="7143800" cy="4259491"/>
          </a:xfrm>
          <a:prstGeom prst="rect">
            <a:avLst/>
          </a:prstGeom>
          <a:noFill/>
        </p:spPr>
      </p:pic>
      <p:pic>
        <p:nvPicPr>
          <p:cNvPr id="5123" name="Picture 3" descr="D:\Мои документы\Мои рисунки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237051"/>
            <a:ext cx="3897322" cy="2620949"/>
          </a:xfrm>
          <a:prstGeom prst="rect">
            <a:avLst/>
          </a:prstGeom>
          <a:noFill/>
        </p:spPr>
      </p:pic>
      <p:pic>
        <p:nvPicPr>
          <p:cNvPr id="5124" name="Picture 4" descr="D:\Мои документы\Мои рисунки\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4214818"/>
            <a:ext cx="3974710" cy="264318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2. Этнический состав населения - это результат длительного исторического процесса смешения и переселения представителей разных рас и этносов.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Этнос (народ) - это сложившаяся устойчивая группа людей, характеризующаяся общностью языка, территории, особенностями быта, культуры и этническим самосознанием.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Всего в мире насчитывается 3-4 тысячи этносов. Часть из них превратились в нации, другие представляют собой народности, племена. 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med"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По численности народы мира различны. Подавляющее большинство народов малочисленно. Только 310 народов имеют численность более 1 </a:t>
            </a:r>
            <a:r>
              <a:rPr lang="ru-RU" b="1" dirty="0" err="1" smtClean="0">
                <a:ln/>
                <a:solidFill>
                  <a:schemeClr val="accent3"/>
                </a:solidFill>
              </a:rPr>
              <a:t>млн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 чел., но на них приходится около 96% населения Земли.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К крупнейшим по численности народам мира относятся: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китайцы (1 120 </a:t>
            </a:r>
            <a:r>
              <a:rPr lang="ru-RU" b="1" dirty="0" err="1" smtClean="0">
                <a:ln/>
                <a:solidFill>
                  <a:schemeClr val="accent3"/>
                </a:solidFill>
              </a:rPr>
              <a:t>млн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 чел.);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хиндустанцы (219 </a:t>
            </a:r>
            <a:r>
              <a:rPr lang="ru-RU" b="1" dirty="0" err="1" smtClean="0">
                <a:ln/>
                <a:solidFill>
                  <a:schemeClr val="accent3"/>
                </a:solidFill>
              </a:rPr>
              <a:t>млн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 чел.);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американцы США (187 </a:t>
            </a:r>
            <a:r>
              <a:rPr lang="ru-RU" b="1" dirty="0" err="1" smtClean="0">
                <a:ln/>
                <a:solidFill>
                  <a:schemeClr val="accent3"/>
                </a:solidFill>
              </a:rPr>
              <a:t>млн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 чел.);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бенгальцы (176 </a:t>
            </a:r>
            <a:r>
              <a:rPr lang="ru-RU" b="1" dirty="0" err="1" smtClean="0">
                <a:ln/>
                <a:solidFill>
                  <a:schemeClr val="accent3"/>
                </a:solidFill>
              </a:rPr>
              <a:t>млн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 чел.);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русские (146 </a:t>
            </a:r>
            <a:r>
              <a:rPr lang="ru-RU" b="1" dirty="0" err="1" smtClean="0">
                <a:ln/>
                <a:solidFill>
                  <a:schemeClr val="accent3"/>
                </a:solidFill>
              </a:rPr>
              <a:t>млн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 чел.);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бразильцы (137 </a:t>
            </a:r>
            <a:r>
              <a:rPr lang="ru-RU" b="1" dirty="0" err="1" smtClean="0">
                <a:ln/>
                <a:solidFill>
                  <a:schemeClr val="accent3"/>
                </a:solidFill>
              </a:rPr>
              <a:t>млн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 чел.);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японцы (123 </a:t>
            </a:r>
            <a:r>
              <a:rPr lang="ru-RU" b="1" dirty="0" err="1" smtClean="0">
                <a:ln/>
                <a:solidFill>
                  <a:schemeClr val="accent3"/>
                </a:solidFill>
              </a:rPr>
              <a:t>млн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 чел.). 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med"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fontScale="925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По языку народы объединяют в языковые семьи, которые, в свою очередь, делятся на языковые группы. Всего в мире выделяется 20 языковых семей. Крупнейшими из них являются: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индоевропейская, на языках которой говорят 150 народов (около 2,5 </a:t>
            </a:r>
            <a:r>
              <a:rPr lang="ru-RU" b="1" dirty="0" err="1" smtClean="0">
                <a:ln/>
                <a:solidFill>
                  <a:schemeClr val="accent3"/>
                </a:solidFill>
              </a:rPr>
              <a:t>млрд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 чел.). К ней относятся романские языки (французский, испанский, португальский, итальянский), германские (немецкий, английский, идиш, голландский), славянские (русский, польский, украинский), индоарийские (хинди, 'маратхи, пенджаби), иранские (персидский, таджикский) и др.;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китайско-тибетская, на языках которой говорят преимущественно в Китае, Непале, Бутане (свыше 1 </a:t>
            </a:r>
            <a:r>
              <a:rPr lang="ru-RU" b="1" dirty="0" err="1" smtClean="0">
                <a:ln/>
                <a:solidFill>
                  <a:schemeClr val="accent3"/>
                </a:solidFill>
              </a:rPr>
              <a:t>млрд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 чел.). 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med"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В зависимости от того, совпадают или нет этнические и государственные границы, страны мира делятся на </a:t>
            </a:r>
            <a:r>
              <a:rPr lang="ru-RU" b="1" dirty="0" err="1" smtClean="0">
                <a:ln/>
                <a:solidFill>
                  <a:schemeClr val="accent3"/>
                </a:solidFill>
              </a:rPr>
              <a:t>однонациональные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 и многонациональные.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Около половины стран - </a:t>
            </a:r>
            <a:r>
              <a:rPr lang="ru-RU" b="1" dirty="0" err="1" smtClean="0">
                <a:ln/>
                <a:solidFill>
                  <a:schemeClr val="accent3"/>
                </a:solidFill>
              </a:rPr>
              <a:t>однонациональные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. Это страны, государственные границы которых совпадают с этническими и основная национальность составляет 90% всего населения. Их больше всего в Европе, в Латинской Америке, на Ближнем Востоке. К таким странам можно отнести Данию, Швецию, Германию, Польшу, Италию, Японию, Саудовскую Аравию, Египет, большинство стран Латинской Америки.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Многонациональные - это страны, в пределах государственных границ которых проживают несколько этносов. Их можно разделить на четыре группы: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с резким преобладанием одной нации при наличии более или менее значительных национальных меньшинств (Великобритания, Франция, Испания, Китай, Монголия, Турция, Алжир, Марокко, США, Австралийский Союз); </a:t>
            </a:r>
          </a:p>
          <a:p>
            <a:r>
              <a:rPr lang="ru-RU" b="1" dirty="0" err="1" smtClean="0">
                <a:ln/>
                <a:solidFill>
                  <a:schemeClr val="accent3"/>
                </a:solidFill>
              </a:rPr>
              <a:t>двунациональные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 (Канада, Бельгия);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со сложным, но этнически однородным национальным составом (Иран, Афганистан, Пакистан, Лаос);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со сложным и разнообразным в этническом отношении национальным составом (Россия, Индия, Швейцария, Индонезия). 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med"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071546"/>
            <a:ext cx="8229600" cy="4357718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Религии делятся на примитивные, национальные (местные) и мировые.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Одной из древнейших религий является иудаизм, возникший в Палестине.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Национальная религия Японии— синтоизм, в основе веры — почитание предков и культ природы. Его исповедует около 90 </a:t>
            </a:r>
            <a:r>
              <a:rPr lang="ru-RU" b="1" dirty="0" err="1" smtClean="0">
                <a:ln/>
                <a:solidFill>
                  <a:schemeClr val="accent3"/>
                </a:solidFill>
              </a:rPr>
              <a:t>млн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 человек.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Основа индуизма — учение о перевоплощении души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med"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ln/>
                <a:solidFill>
                  <a:schemeClr val="accent3"/>
                </a:solidFill>
              </a:rPr>
              <a:t>Ислам — самая «молодая» из мировых религий. Он возник в VII в. среди населения Аравийского полуострова.</a:t>
            </a:r>
            <a:endParaRPr lang="ru-RU" sz="2000" dirty="0"/>
          </a:p>
        </p:txBody>
      </p:sp>
      <p:pic>
        <p:nvPicPr>
          <p:cNvPr id="4098" name="Picture 2" descr="D:\Мои документы\Мои рисунки\namaz03_b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41917" y="1768858"/>
            <a:ext cx="6273290" cy="470496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797040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ln/>
                <a:solidFill>
                  <a:schemeClr val="accent3"/>
                </a:solidFill>
              </a:rPr>
              <a:t>Древнейшая из мировых религий — буддизм (возник в VI-V вв. до н. э. в Северной Индии). Около 250 </a:t>
            </a:r>
            <a:r>
              <a:rPr lang="ru-RU" sz="2200" b="1" dirty="0" err="1" smtClean="0">
                <a:ln/>
                <a:solidFill>
                  <a:schemeClr val="accent3"/>
                </a:solidFill>
              </a:rPr>
              <a:t>млн</a:t>
            </a:r>
            <a:r>
              <a:rPr lang="ru-RU" sz="2200" b="1" dirty="0" smtClean="0">
                <a:ln/>
                <a:solidFill>
                  <a:schemeClr val="accent3"/>
                </a:solidFill>
              </a:rPr>
              <a:t> чел. исповедуют буддизм главным образом в странах </a:t>
            </a:r>
            <a:r>
              <a:rPr lang="ru-RU" sz="2200" b="1" dirty="0" err="1" smtClean="0">
                <a:ln/>
                <a:solidFill>
                  <a:schemeClr val="accent3"/>
                </a:solidFill>
              </a:rPr>
              <a:t>Юго-Вост</a:t>
            </a:r>
            <a:r>
              <a:rPr lang="ru-RU" sz="2200" b="1" dirty="0" smtClean="0">
                <a:ln/>
                <a:solidFill>
                  <a:schemeClr val="accent3"/>
                </a:solidFill>
              </a:rPr>
              <a:t>. Азии.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/>
            </a:r>
            <a:br>
              <a:rPr lang="ru-RU" b="1" dirty="0" smtClean="0">
                <a:ln/>
                <a:solidFill>
                  <a:schemeClr val="accent3"/>
                </a:solidFill>
              </a:rPr>
            </a:br>
            <a:endParaRPr lang="ru-RU" dirty="0"/>
          </a:p>
        </p:txBody>
      </p:sp>
      <p:pic>
        <p:nvPicPr>
          <p:cNvPr id="3074" name="Picture 2" descr="D:\Мои документы\Мои рисунки\budda-tn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214554"/>
            <a:ext cx="6218055" cy="413385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ln/>
                <a:solidFill>
                  <a:schemeClr val="accent3"/>
                </a:solidFill>
              </a:rPr>
              <a:t>Христианство— самая распространенная мировая религия, возникшая в начале н. э. в Палестине, а в IV в. ставшая государственной религией Римской империи</a:t>
            </a:r>
            <a:endParaRPr lang="ru-RU" sz="2000" dirty="0"/>
          </a:p>
        </p:txBody>
      </p:sp>
      <p:pic>
        <p:nvPicPr>
          <p:cNvPr id="2050" name="Picture 2" descr="D:\Мои документы\Мои рисунки\_dmain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979612"/>
            <a:ext cx="5486400" cy="4114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00042"/>
            <a:ext cx="7467600" cy="5973910"/>
          </a:xfrm>
        </p:spPr>
        <p:txBody>
          <a:bodyPr>
            <a:normAutofit fontScale="92500"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По данным на июль 2008 года десятка стран мира, лидирующих по численности населения, </a:t>
            </a:r>
            <a:r>
              <a:rPr lang="ru-RU" b="1" dirty="0" err="1" smtClean="0">
                <a:ln/>
                <a:solidFill>
                  <a:schemeClr val="accent3"/>
                </a:solidFill>
              </a:rPr>
              <a:t>выгдядит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 следующим образом:</a:t>
            </a:r>
          </a:p>
          <a:p>
            <a:pPr>
              <a:buNone/>
            </a:pPr>
            <a:r>
              <a:rPr lang="ru-RU" b="1" dirty="0" smtClean="0">
                <a:ln/>
                <a:solidFill>
                  <a:schemeClr val="accent3"/>
                </a:solidFill>
              </a:rPr>
              <a:t> </a:t>
            </a:r>
          </a:p>
          <a:p>
            <a:pPr>
              <a:buNone/>
            </a:pPr>
            <a:r>
              <a:rPr lang="ru-RU" b="1" i="1" dirty="0" smtClean="0">
                <a:ln/>
                <a:solidFill>
                  <a:schemeClr val="accent3"/>
                </a:solidFill>
              </a:rPr>
              <a:t>    </a:t>
            </a:r>
            <a:r>
              <a:rPr lang="ru-RU" b="1" i="1" dirty="0" smtClean="0">
                <a:ln/>
                <a:solidFill>
                  <a:srgbClr val="0033CC"/>
                </a:solidFill>
              </a:rPr>
              <a:t>Страна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                 </a:t>
            </a:r>
            <a:r>
              <a:rPr lang="ru-RU" b="1" i="1" dirty="0" smtClean="0">
                <a:ln/>
                <a:solidFill>
                  <a:srgbClr val="0033CC"/>
                </a:solidFill>
              </a:rPr>
              <a:t>Численность населения</a:t>
            </a:r>
            <a:r>
              <a:rPr lang="ru-RU" b="1" dirty="0" smtClean="0">
                <a:ln/>
                <a:solidFill>
                  <a:srgbClr val="0033CC"/>
                </a:solidFill>
              </a:rPr>
              <a:t> 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Китай                                     1 330 044 544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Индия                                     1 147 995 904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США                                          303 824 646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Индонезия                                237 512 357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Бразилия                                  196 342 592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Пакистан                                  172 800 042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Бангладеш                               153 546 896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Нигерия                                    146 255 312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Россия                                       141 927 900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Япония                                      127 288 419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i="1" dirty="0" smtClean="0">
                <a:ln/>
                <a:solidFill>
                  <a:schemeClr val="accent3"/>
                </a:solidFill>
              </a:rPr>
              <a:t>На категорию лиц в возрасте до 15 лет приходится 30% всего населения, 15-60 лет — 60 %, более 60 лет — 10 %.</a:t>
            </a:r>
          </a:p>
          <a:p>
            <a:r>
              <a:rPr lang="ru-RU" b="1" i="1" dirty="0" smtClean="0">
                <a:ln/>
                <a:solidFill>
                  <a:schemeClr val="accent3"/>
                </a:solidFill>
              </a:rPr>
              <a:t>происходит процесс старения населения,</a:t>
            </a:r>
          </a:p>
          <a:p>
            <a:r>
              <a:rPr lang="ru-RU" b="1" i="1" dirty="0" smtClean="0">
                <a:ln/>
                <a:solidFill>
                  <a:schemeClr val="accent3"/>
                </a:solidFill>
              </a:rPr>
              <a:t>Ныне на Земле мужчин на 51 </a:t>
            </a:r>
            <a:r>
              <a:rPr lang="ru-RU" b="1" i="1" dirty="0" err="1" smtClean="0">
                <a:ln/>
                <a:solidFill>
                  <a:schemeClr val="accent3"/>
                </a:solidFill>
              </a:rPr>
              <a:t>млн</a:t>
            </a:r>
            <a:r>
              <a:rPr lang="ru-RU" b="1" i="1" dirty="0" smtClean="0">
                <a:ln/>
                <a:solidFill>
                  <a:schemeClr val="accent3"/>
                </a:solidFill>
              </a:rPr>
              <a:t> больше, чем женщин, что объясняется их «избытком» в самых многолюдных странах мира — Китае и Индии — в каждом случае более чем на 32 </a:t>
            </a:r>
            <a:r>
              <a:rPr lang="ru-RU" b="1" i="1" dirty="0" err="1" smtClean="0">
                <a:ln/>
                <a:solidFill>
                  <a:schemeClr val="accent3"/>
                </a:solidFill>
              </a:rPr>
              <a:t>млн</a:t>
            </a:r>
            <a:r>
              <a:rPr lang="ru-RU" b="1" i="1" dirty="0" smtClean="0">
                <a:ln/>
                <a:solidFill>
                  <a:schemeClr val="accent3"/>
                </a:solidFill>
              </a:rPr>
              <a:t> человек в 2000 г. 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571736" y="4143380"/>
          <a:ext cx="4119570" cy="2532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28605"/>
            <a:ext cx="8229600" cy="3357586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Сущность внешних миграций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Международная миграция включает две основные составляющие: эмиграцию и иммиграцию. Под эмиграцией понимается выезд из страны на постоянное место жительства, под иммиграцией - въезд в страну на постоянное место жительства.</a:t>
            </a:r>
          </a:p>
          <a:p>
            <a:endParaRPr lang="ru-RU" b="1" dirty="0" smtClean="0">
              <a:ln/>
              <a:solidFill>
                <a:schemeClr val="accent3"/>
              </a:solidFill>
            </a:endParaRPr>
          </a:p>
          <a:p>
            <a:endParaRPr lang="ru-RU" b="1" dirty="0" smtClean="0">
              <a:ln/>
              <a:solidFill>
                <a:schemeClr val="accent3"/>
              </a:solidFill>
            </a:endParaRP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  <p:pic>
        <p:nvPicPr>
          <p:cNvPr id="5" name="Picture 3" descr="D:\Мои документы\Мои рисунки\5145211_russian_2_map55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197213"/>
            <a:ext cx="7230380" cy="36607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ln/>
                <a:solidFill>
                  <a:schemeClr val="accent3"/>
                </a:solidFill>
              </a:rPr>
              <a:t>Все без исключения международные миграции вызываются двумя видами причин: политическими и экономическими.</a:t>
            </a:r>
            <a:endParaRPr lang="ru-RU" sz="2000" dirty="0"/>
          </a:p>
        </p:txBody>
      </p:sp>
      <p:pic>
        <p:nvPicPr>
          <p:cNvPr id="4" name="Picture 2" descr="D:\Мои документы\Мои рисунки\Immi_0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32969"/>
            <a:ext cx="7615262" cy="471663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071546"/>
            <a:ext cx="88044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                              Список литературы</a:t>
            </a:r>
          </a:p>
          <a:p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Большая серия знаний М.: ООО ТД « Издательство Мир</a:t>
            </a:r>
          </a:p>
          <a:p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Книги» 2005 г. Издательский дом « Современная педагогика»</a:t>
            </a:r>
          </a:p>
          <a:p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2005г.</a:t>
            </a:r>
            <a:endParaRPr lang="ru-RU" sz="20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42852"/>
            <a:ext cx="8229600" cy="5626121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Население Земли размещено по всей планете крайне неравномерно. 70% всего населения живет всего на 7% территории суши. В Восточном полушарии сосредоточено около 80% всего населения Земли.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Самая низкая плотность населения (менее 4 чел./ км</a:t>
            </a:r>
            <a:r>
              <a:rPr lang="ru-RU" b="1" baseline="30000" dirty="0" smtClean="0">
                <a:ln/>
                <a:solidFill>
                  <a:schemeClr val="accent3"/>
                </a:solidFill>
              </a:rPr>
              <a:t>2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) зафиксирована в Монголии, Ливии, Намибии, Австралии, Гренландии. 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  <p:pic>
        <p:nvPicPr>
          <p:cNvPr id="9218" name="Picture 2" descr="D:\Мои документы\Мои рисунки\800px-Countries_by_population_density.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429000"/>
            <a:ext cx="7771105" cy="3429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6248" y="0"/>
            <a:ext cx="4400552" cy="6643710"/>
          </a:xfrm>
        </p:spPr>
        <p:txBody>
          <a:bodyPr>
            <a:normAutofit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1. Самый большой город в мире 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Итак, каковы самые большие города мира? Если производить оценку по численности населения с пригородами, то самый большой город в мире по населению  - это индийский Бомбей (</a:t>
            </a:r>
            <a:r>
              <a:rPr lang="ru-RU" b="1" dirty="0" err="1" smtClean="0">
                <a:ln/>
                <a:solidFill>
                  <a:schemeClr val="accent3"/>
                </a:solidFill>
              </a:rPr>
              <a:t>Мумбай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), численность населения - около 30 млн. человек.</a:t>
            </a:r>
          </a:p>
          <a:p>
            <a:pPr>
              <a:buNone/>
            </a:pPr>
            <a:r>
              <a:rPr lang="ru-RU" b="1" dirty="0" smtClean="0">
                <a:ln/>
                <a:solidFill>
                  <a:schemeClr val="accent3"/>
                </a:solidFill>
              </a:rPr>
              <a:t>   На втором месте среди самых больших городов мира находится Мехико  - около 25 млн. человек.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  <p:pic>
        <p:nvPicPr>
          <p:cNvPr id="6146" name="Picture 2" descr="D:\Мои документы\Мои рисунки\бомбе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7" y="357166"/>
            <a:ext cx="3857652" cy="2571768"/>
          </a:xfrm>
          <a:prstGeom prst="rect">
            <a:avLst/>
          </a:prstGeom>
          <a:noFill/>
        </p:spPr>
      </p:pic>
      <p:pic>
        <p:nvPicPr>
          <p:cNvPr id="6147" name="Picture 3" descr="D:\Мои документы\Мои рисунки\мехик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429000"/>
            <a:ext cx="3881438" cy="291107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357686" y="500042"/>
            <a:ext cx="4329114" cy="5626121"/>
          </a:xfrm>
        </p:spPr>
        <p:txBody>
          <a:bodyPr>
            <a:normAutofit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Если же производить оценку по численности населения без пригородов, то самый большой город в мире по населению – Шанхай, в котором проживает 24,5 миллиона человек.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На втором месте в списке  самых больших городов мира расположился Стамбул – 13,5 миллиона человек.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  <p:pic>
        <p:nvPicPr>
          <p:cNvPr id="7170" name="Picture 2" descr="D:\Мои документы\Мои рисунки\шанха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3905277" cy="2928958"/>
          </a:xfrm>
          <a:prstGeom prst="rect">
            <a:avLst/>
          </a:prstGeom>
          <a:noFill/>
        </p:spPr>
      </p:pic>
      <p:pic>
        <p:nvPicPr>
          <p:cNvPr id="7171" name="Picture 3" descr="D:\Мои документы\Мои рисунки\стамбул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71876"/>
            <a:ext cx="4000528" cy="300039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57224" y="357166"/>
            <a:ext cx="7643866" cy="2428892"/>
          </a:xfrm>
        </p:spPr>
        <p:txBody>
          <a:bodyPr/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Замыкает тройку самых больших городов </a:t>
            </a:r>
            <a:r>
              <a:rPr lang="ru-RU" b="1" dirty="0" err="1" smtClean="0">
                <a:ln/>
                <a:solidFill>
                  <a:schemeClr val="accent3"/>
                </a:solidFill>
              </a:rPr>
              <a:t>Мумбаи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 (Бомбей) – 13,5 миллионов жителей (без пригородов).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На четвёртом месте – Токио с населением в 12,5 миллионов жителей.</a:t>
            </a:r>
          </a:p>
          <a:p>
            <a:endParaRPr lang="ru-RU" dirty="0"/>
          </a:p>
        </p:txBody>
      </p:sp>
      <p:pic>
        <p:nvPicPr>
          <p:cNvPr id="8194" name="Picture 2" descr="D:\Мои документы\Мои рисунки\токи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428868"/>
            <a:ext cx="5564195" cy="417314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429256" y="1285860"/>
            <a:ext cx="3257544" cy="4143404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Москва в этом списке самых больших городов мира находится в первой десятке и занимает 9-е место, насчитывая 10,5 миллионов жителей.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  <p:pic>
        <p:nvPicPr>
          <p:cNvPr id="10242" name="Picture 2" descr="D:\Мои документы\Мои рисунки\москв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5169908" cy="631032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В последние десятилетия рост населения Земли происходит за счет наименее развитых регионов – в этих странах темпы роста составляют 1,6%, в то время как в промышленно развитых государствах – 0,3% в год. Самыми высокими темпами – на 2,3% в год – увеличивается число жителей Африки. В Европе за последнее десятилетие население ежегодно сокращалось в среднем на 0,02%.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Сокращается население и в России. В 2002 году в РФ проживало 145,2 млн. человек. На 1 декабря 2005 года, численность составила 142,8 млн. человек. </a:t>
            </a:r>
          </a:p>
          <a:p>
            <a:endParaRPr lang="ru-RU" b="1" dirty="0" smtClean="0">
              <a:ln/>
              <a:solidFill>
                <a:schemeClr val="accent3"/>
              </a:solidFill>
            </a:endParaRP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med"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428736"/>
            <a:ext cx="8229600" cy="3714776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В настоящее время население Земли составляет 6 945 863 160 человек.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В 2010 году (до 20 ноября) родилось 114 932 070 человек.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20.11.2010 – родилось 233 515 человек.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Умерло в 2010 году (до 20 ноября) 47 259 220 человек.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20.11.2010 – умерло 96 070 человек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med">
    <p:wipe dir="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287</TotalTime>
  <Words>1145</Words>
  <Application>Microsoft Office PowerPoint</Application>
  <PresentationFormat>Экран (4:3)</PresentationFormat>
  <Paragraphs>77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Ислам — самая «молодая» из мировых религий. Он возник в VII в. среди населения Аравийского полуострова.</vt:lpstr>
      <vt:lpstr>Древнейшая из мировых религий — буддизм (возник в VI-V вв. до н. э. в Северной Индии). Около 250 млн чел. исповедуют буддизм главным образом в странах Юго-Вост. Азии. </vt:lpstr>
      <vt:lpstr>Христианство— самая распространенная мировая религия, возникшая в начале н. э. в Палестине, а в IV в. ставшая государственной религией Римской империи</vt:lpstr>
      <vt:lpstr>Слайд 20</vt:lpstr>
      <vt:lpstr>Слайд 21</vt:lpstr>
      <vt:lpstr>Все без исключения международные миграции вызываются двумя видами причин: политическими и экономическими.</vt:lpstr>
      <vt:lpstr>Слайд 23</vt:lpstr>
    </vt:vector>
  </TitlesOfParts>
  <Company>Unattended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Елена</cp:lastModifiedBy>
  <cp:revision>32</cp:revision>
  <dcterms:created xsi:type="dcterms:W3CDTF">2010-11-20T12:27:04Z</dcterms:created>
  <dcterms:modified xsi:type="dcterms:W3CDTF">2012-04-02T11:46:52Z</dcterms:modified>
</cp:coreProperties>
</file>