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5" r:id="rId29"/>
    <p:sldId id="28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pull dir="r"/>
    <p:sndAc>
      <p:stSnd>
        <p:snd r:embed="rId1" name="click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0118177-B401-4B5F-9D64-4F6B64B52AD4}" type="datetimeFigureOut">
              <a:rPr lang="ru-RU" smtClean="0"/>
              <a:pPr/>
              <a:t>05.04.2012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18E8BF8-7A0E-404E-A043-FD697875C1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 dir="r"/>
    <p:sndAc>
      <p:stSnd>
        <p:snd r:embed="rId13" name="click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1214422"/>
            <a:ext cx="7406640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Грамматические ошибки при построении предложений.</a:t>
            </a:r>
            <a:br>
              <a:rPr lang="ru-RU" dirty="0" smtClean="0"/>
            </a:br>
            <a:r>
              <a:rPr lang="ru-RU" sz="3100" dirty="0" smtClean="0"/>
              <a:t>Решение заданий А5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3643314"/>
            <a:ext cx="7406640" cy="1143008"/>
          </a:xfrm>
        </p:spPr>
        <p:txBody>
          <a:bodyPr/>
          <a:lstStyle/>
          <a:p>
            <a:pPr algn="ctr"/>
            <a:r>
              <a:rPr lang="ru-RU" dirty="0" smtClean="0"/>
              <a:t>МБОУ </a:t>
            </a:r>
            <a:r>
              <a:rPr lang="ru-RU" dirty="0" err="1" smtClean="0"/>
              <a:t>Молдинская</a:t>
            </a:r>
            <a:r>
              <a:rPr lang="ru-RU" dirty="0" smtClean="0"/>
              <a:t> СОШ</a:t>
            </a:r>
          </a:p>
          <a:p>
            <a:pPr algn="ctr"/>
            <a:r>
              <a:rPr lang="ru-RU" dirty="0" smtClean="0"/>
              <a:t>Учитель: Иванова Любовь Николаевна.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Недопустимо, чтобы части двойных союзов </a:t>
            </a:r>
            <a:r>
              <a:rPr lang="ru-RU" sz="2400" b="1" i="1" dirty="0" smtClean="0"/>
              <a:t>не только, …но и…; как…, так и…</a:t>
            </a:r>
            <a:r>
              <a:rPr lang="ru-RU" sz="2400" dirty="0" smtClean="0"/>
              <a:t> связывали разные понятия 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000" b="1" i="1" u="sng" dirty="0" smtClean="0">
                <a:solidFill>
                  <a:srgbClr val="FF0000"/>
                </a:solidFill>
              </a:rPr>
              <a:t>Неправильно </a:t>
            </a:r>
          </a:p>
          <a:p>
            <a:r>
              <a:rPr lang="ru-RU" dirty="0" smtClean="0"/>
              <a:t>На тему войны созданы не только кинофильмы, но и поставлены замечательные спектакли.</a:t>
            </a:r>
          </a:p>
          <a:p>
            <a:r>
              <a:rPr lang="ru-RU" dirty="0" smtClean="0"/>
              <a:t>Для нас как интересен образ Раскольникова, так и образ Сони Мармеладовой.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000" b="1" i="1" u="sng" dirty="0" smtClean="0">
                <a:solidFill>
                  <a:srgbClr val="00B050"/>
                </a:solidFill>
              </a:rPr>
              <a:t>Правильно </a:t>
            </a:r>
          </a:p>
          <a:p>
            <a:r>
              <a:rPr lang="ru-RU" dirty="0" smtClean="0"/>
              <a:t>На тему войны не только созданы кинофильмы, но и поставлены замечательные спектакли.</a:t>
            </a:r>
          </a:p>
          <a:p>
            <a:r>
              <a:rPr lang="ru-RU" dirty="0" smtClean="0"/>
              <a:t>Для нас интересен как образ Раскольникова, так и образ Сони Мармеладовой.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Части двойного союза должны соединять только однородные члены, выраженные словами одной и той же части речи и отвечающие на один и тот же вопрос.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Однородные члены, следующие за обобщающим словом, должны стоять в том же падеже, что и обобщающее слово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Неправильно </a:t>
            </a:r>
          </a:p>
          <a:p>
            <a:r>
              <a:rPr lang="ru-RU" dirty="0" smtClean="0"/>
              <a:t>Автор наделяет Кутузова редкими душевными качествами: справедливость, благородство, простота.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Правильно </a:t>
            </a:r>
          </a:p>
          <a:p>
            <a:r>
              <a:rPr lang="ru-RU" dirty="0" smtClean="0"/>
              <a:t>Автор наделяет Кутузова редкими душевными качествами: справедливостью, благородством, простотой.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Нельзя при перечислении однородных членов опускать разные предлоги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Неправильно </a:t>
            </a:r>
          </a:p>
          <a:p>
            <a:r>
              <a:rPr lang="ru-RU" dirty="0" smtClean="0"/>
              <a:t>Толпы людей были повсюду: на улицах, площадях, скверах.</a:t>
            </a:r>
          </a:p>
          <a:p>
            <a:r>
              <a:rPr lang="ru-RU" dirty="0" smtClean="0"/>
              <a:t>Турфирмы предлагают вам побывать в Греции, Испании, Финляндии, Кипре.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Правильно </a:t>
            </a:r>
          </a:p>
          <a:p>
            <a:r>
              <a:rPr lang="ru-RU" dirty="0" smtClean="0"/>
              <a:t>Толпы людей были повсюду: на улицах, площадях, в скверах.</a:t>
            </a:r>
          </a:p>
          <a:p>
            <a:r>
              <a:rPr lang="ru-RU" dirty="0" smtClean="0"/>
              <a:t>Турфирмы предлагают вам побывать в Греции, Испании, Финляндии, на  Кипре.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2. Неправильное употребление причастных оборотов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Неправильно </a:t>
            </a:r>
          </a:p>
          <a:p>
            <a:r>
              <a:rPr lang="ru-RU" dirty="0" smtClean="0"/>
              <a:t>Приехавшие делегаты на съезд должны зарегистрировать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ся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Узкая дорожка была покрыта проваливающимся снегом под ногами.</a:t>
            </a: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Правильно </a:t>
            </a:r>
          </a:p>
          <a:p>
            <a:r>
              <a:rPr lang="ru-RU" dirty="0" smtClean="0"/>
              <a:t>Приехавшие  на съезд делегаты должны зарегистрировать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ся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Узкая дорожка была покрыта проваливающимся под ногами снегом.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Нельзя помещать определяемое слово внутрь причастного оборота (причастный оборот должен полностью стоять до или после определяемого слова и не должен разрываться им на части).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Причастие  и определяемое слово должны быть согласованы в роде, числе и падеже, что проверяется по вопросу, который задаётся от определяемого слова к причастию.</a:t>
            </a: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Неправильно </a:t>
            </a:r>
          </a:p>
          <a:p>
            <a:r>
              <a:rPr lang="ru-RU" dirty="0" smtClean="0"/>
              <a:t>Одно из чудес на Курильской гряде, привлекающих туристов со всего света, связано с гейзерами и вулканами.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Правильно </a:t>
            </a:r>
          </a:p>
          <a:p>
            <a:r>
              <a:rPr lang="ru-RU" dirty="0" smtClean="0"/>
              <a:t>Одно из чудес на Курильской гряде, привлекающее туристов со всего света, связано с гейзерами и вулканами.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Нельзя употреблять в предложении причастный оборот после имени существительного, которое не является  определяемым словом для этого причастного оборота.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Неправильно </a:t>
            </a:r>
          </a:p>
          <a:p>
            <a:r>
              <a:rPr lang="ru-RU" dirty="0" smtClean="0"/>
              <a:t>Лес тянется с севера на юг, состоящий в основном из хвойных деревьев.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Правильно </a:t>
            </a:r>
          </a:p>
          <a:p>
            <a:r>
              <a:rPr lang="ru-RU" dirty="0" smtClean="0"/>
              <a:t>Лес, состоящий в основном из хвойных деревьев, тянется с севера на юг.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3. Неправильное употребление в предложении имен собственных, заключенных в кавычки и представляющих собой название литературных произведений, газет, журналов, телефильмов, телепередач и т.д.</a:t>
            </a:r>
            <a:endParaRPr lang="ru-RU" sz="24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1435608" y="1643050"/>
            <a:ext cx="3657600" cy="4544390"/>
          </a:xfrm>
        </p:spPr>
        <p:txBody>
          <a:bodyPr>
            <a:normAutofit fontScale="92500" lnSpcReduction="2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Неправильно </a:t>
            </a:r>
          </a:p>
          <a:p>
            <a:r>
              <a:rPr lang="ru-RU" dirty="0" smtClean="0"/>
              <a:t>В журнале «Новом мире» напечатана рецензия на это произведение.</a:t>
            </a:r>
          </a:p>
          <a:p>
            <a:r>
              <a:rPr lang="ru-RU" dirty="0" smtClean="0"/>
              <a:t>В оде А. С. Пушкина «Вольности» поднимается тема свободы.</a:t>
            </a:r>
          </a:p>
          <a:p>
            <a:r>
              <a:rPr lang="ru-RU" dirty="0" smtClean="0"/>
              <a:t>В «Война и мир» действуют свыше пятисот персонажей.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276088" y="1643050"/>
            <a:ext cx="3657600" cy="4544390"/>
          </a:xfrm>
        </p:spPr>
        <p:txBody>
          <a:bodyPr>
            <a:normAutofit fontScale="92500" lnSpcReduction="20000"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Правильно</a:t>
            </a:r>
            <a:r>
              <a:rPr lang="ru-RU" dirty="0" smtClean="0"/>
              <a:t> </a:t>
            </a:r>
          </a:p>
          <a:p>
            <a:r>
              <a:rPr lang="ru-RU" dirty="0" smtClean="0"/>
              <a:t>В журнале «Новый мир» напечатана рецензия на это произведение.</a:t>
            </a:r>
          </a:p>
          <a:p>
            <a:r>
              <a:rPr lang="ru-RU" dirty="0" smtClean="0"/>
              <a:t>В оде А. С. Пушкина «Вольность» поднимается тема свободы.</a:t>
            </a:r>
          </a:p>
          <a:p>
            <a:r>
              <a:rPr lang="ru-RU" dirty="0" smtClean="0"/>
              <a:t>В «Войне и мире» действуют свыше пятисот персонажей.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Название произведения, заключенное в кавычки и данное после родового слова ( роман, повесть, стихотворение, ода, картина, журнал и т.д.), должно стоять в форме именительного падежа.</a:t>
            </a:r>
          </a:p>
          <a:p>
            <a:r>
              <a:rPr lang="ru-RU" dirty="0" smtClean="0"/>
              <a:t>Название, заключенное в кавычки и данное </a:t>
            </a:r>
            <a:r>
              <a:rPr lang="ru-RU" b="1" i="1" dirty="0" smtClean="0"/>
              <a:t>без</a:t>
            </a:r>
            <a:r>
              <a:rPr lang="ru-RU" dirty="0" smtClean="0"/>
              <a:t> родового слова, изменяется по падежам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1. Ошибки в построении предложений с однородными членами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3300" i="1" u="sng" dirty="0" smtClean="0">
                <a:solidFill>
                  <a:schemeClr val="accent3"/>
                </a:solidFill>
              </a:rPr>
              <a:t>Неправильно</a:t>
            </a:r>
          </a:p>
          <a:p>
            <a:r>
              <a:rPr lang="ru-RU" dirty="0" smtClean="0"/>
              <a:t>Девушка, сидевшая у окна и которая хорошо пела, запомнилась всем.</a:t>
            </a:r>
          </a:p>
          <a:p>
            <a:r>
              <a:rPr lang="ru-RU" dirty="0" smtClean="0"/>
              <a:t>Новый роман, опубликованный в журнале «Новый мир и который рассказывает о войне, мне не понравился.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3300" i="1" u="sng" dirty="0" smtClean="0">
                <a:solidFill>
                  <a:srgbClr val="00B050"/>
                </a:solidFill>
              </a:rPr>
              <a:t>Правильно</a:t>
            </a:r>
          </a:p>
          <a:p>
            <a:r>
              <a:rPr lang="ru-RU" dirty="0" smtClean="0"/>
              <a:t>Девушка, сидевшая у окна и хорошо певшая, запомнилась всем.</a:t>
            </a:r>
          </a:p>
          <a:p>
            <a:r>
              <a:rPr lang="ru-RU" dirty="0" smtClean="0"/>
              <a:t>Девушка, которая сидела у окна и хорошо пела, запомнилась все.</a:t>
            </a:r>
          </a:p>
          <a:p>
            <a:r>
              <a:rPr lang="ru-RU" dirty="0" smtClean="0"/>
              <a:t>Новый роман, опубликованный в журнале «Новый мир» и рассказывающий о войне, мне не понравился.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4.Построение предложений с производными предлогами 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u="sng" dirty="0" smtClean="0"/>
              <a:t>Благодаря (чему?) </a:t>
            </a:r>
            <a:r>
              <a:rPr lang="ru-RU" dirty="0" smtClean="0"/>
              <a:t>настойчивости,…</a:t>
            </a:r>
          </a:p>
          <a:p>
            <a:r>
              <a:rPr lang="ru-RU" i="1" u="sng" dirty="0" smtClean="0"/>
              <a:t>Согласно (чему?) </a:t>
            </a:r>
            <a:r>
              <a:rPr lang="ru-RU" dirty="0" smtClean="0"/>
              <a:t>традициям,…</a:t>
            </a:r>
          </a:p>
          <a:p>
            <a:r>
              <a:rPr lang="ru-RU" i="1" u="sng" dirty="0" smtClean="0"/>
              <a:t>Вопреки (чему?) </a:t>
            </a:r>
            <a:r>
              <a:rPr lang="ru-RU" dirty="0" smtClean="0"/>
              <a:t>правилам, …</a:t>
            </a:r>
          </a:p>
          <a:p>
            <a:r>
              <a:rPr lang="ru-RU" i="1" u="sng" dirty="0" smtClean="0"/>
              <a:t>Подобно (чему?) </a:t>
            </a:r>
            <a:r>
              <a:rPr lang="ru-RU" dirty="0" smtClean="0"/>
              <a:t>урагану, …</a:t>
            </a:r>
          </a:p>
          <a:p>
            <a:r>
              <a:rPr lang="ru-RU" dirty="0" smtClean="0"/>
              <a:t>Предлог </a:t>
            </a:r>
            <a:r>
              <a:rPr lang="ru-RU" i="1" u="sng" dirty="0" smtClean="0"/>
              <a:t>благодаря</a:t>
            </a:r>
            <a:r>
              <a:rPr lang="ru-RU" dirty="0" smtClean="0"/>
              <a:t> употребляется только тогда, когда речь идёт о причинах, вызвавших положительный результат (Нельзя: «Благодаря крушению поезда люди пострадали»).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1128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Непроизводный предлог «по» в значении «после чего-либо» употребляется с именем существительным только в форме предложного падежа 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35608" y="1928802"/>
            <a:ext cx="7498080" cy="4319598"/>
          </a:xfrm>
        </p:spPr>
        <p:txBody>
          <a:bodyPr/>
          <a:lstStyle/>
          <a:p>
            <a:r>
              <a:rPr lang="ru-RU" dirty="0" smtClean="0"/>
              <a:t>По прибытии в Москву…</a:t>
            </a:r>
          </a:p>
          <a:p>
            <a:r>
              <a:rPr lang="ru-RU" dirty="0" smtClean="0"/>
              <a:t>По приезде в Венецию…</a:t>
            </a:r>
          </a:p>
          <a:p>
            <a:r>
              <a:rPr lang="ru-RU" dirty="0" smtClean="0"/>
              <a:t>По завершении строительства…</a:t>
            </a:r>
          </a:p>
          <a:p>
            <a:r>
              <a:rPr lang="ru-RU" dirty="0" smtClean="0"/>
              <a:t>По окончании курсов…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5. Части двойных союзов «не только…, но и …», «как…, так и…» являются постоянными. Нельзя заменять никакие слова в их составе и создавать неправильные пары двойных союзов 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Неправильно</a:t>
            </a:r>
          </a:p>
          <a:p>
            <a:r>
              <a:rPr lang="ru-RU" dirty="0" smtClean="0"/>
              <a:t>Созданы благоприятные условия не только для опубликования научных работ, а также для внедрения их в практику.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Правильно</a:t>
            </a:r>
          </a:p>
          <a:p>
            <a:r>
              <a:rPr lang="ru-RU" dirty="0" smtClean="0"/>
              <a:t>Созданы благоприятные условия </a:t>
            </a:r>
            <a:r>
              <a:rPr lang="ru-RU" u="sng" dirty="0" smtClean="0"/>
              <a:t>не только </a:t>
            </a:r>
            <a:r>
              <a:rPr lang="ru-RU" dirty="0" smtClean="0"/>
              <a:t>для опубликования научных работ, </a:t>
            </a:r>
            <a:r>
              <a:rPr lang="ru-RU" u="sng" dirty="0" smtClean="0"/>
              <a:t>но и</a:t>
            </a:r>
            <a:r>
              <a:rPr lang="ru-RU" dirty="0" smtClean="0"/>
              <a:t>  для внедрения их в практику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6. Неправильное построение предложений при цитировании. Недопустимо, что при использовании цитат в качестве придаточных изъяснительных предложений в них употреблялось личное местоимение «Я».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35608" y="1785926"/>
            <a:ext cx="3657600" cy="4401514"/>
          </a:xfrm>
        </p:spPr>
        <p:txBody>
          <a:bodyPr/>
          <a:lstStyle/>
          <a:p>
            <a:r>
              <a:rPr lang="ru-RU" dirty="0" smtClean="0"/>
              <a:t>Неправильно</a:t>
            </a:r>
          </a:p>
          <a:p>
            <a:r>
              <a:rPr lang="ru-RU" dirty="0" smtClean="0"/>
              <a:t>В своих воспоминаниях Короленко писал, что всегда «я видел  в лице Чехова несомненную интеллигентность».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276088" y="1785926"/>
            <a:ext cx="3657600" cy="4401514"/>
          </a:xfrm>
        </p:spPr>
        <p:txBody>
          <a:bodyPr/>
          <a:lstStyle/>
          <a:p>
            <a:r>
              <a:rPr lang="ru-RU" dirty="0" smtClean="0"/>
              <a:t>Правильно </a:t>
            </a:r>
          </a:p>
          <a:p>
            <a:r>
              <a:rPr lang="ru-RU" dirty="0" smtClean="0"/>
              <a:t>В своих воспоминаниях Короленко писал, что он всегда «видел  в лице Чехова несомненную интеллигентность».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7. Неправильное построение сложноподчиненных предложений, начинающихся со слов «те, кто…», «все, кто…».</a:t>
            </a:r>
            <a:endParaRPr lang="ru-RU" sz="20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Запомните: </a:t>
            </a:r>
            <a:r>
              <a:rPr lang="ru-RU" i="1" u="sng" dirty="0" smtClean="0"/>
              <a:t>те(все)</a:t>
            </a:r>
            <a:r>
              <a:rPr lang="ru-RU" dirty="0" smtClean="0"/>
              <a:t> + глагол-сказуемое во множественном числе</a:t>
            </a:r>
          </a:p>
          <a:p>
            <a:r>
              <a:rPr lang="ru-RU" i="1" u="sng" dirty="0" smtClean="0"/>
              <a:t>Кто</a:t>
            </a:r>
            <a:r>
              <a:rPr lang="ru-RU" dirty="0" smtClean="0"/>
              <a:t> + глагол-сказуемое в единственном числе.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35608" y="571480"/>
            <a:ext cx="3657600" cy="5615960"/>
          </a:xfrm>
        </p:spPr>
        <p:txBody>
          <a:bodyPr>
            <a:normAutofit fontScale="92500" lnSpcReduction="1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Неправильно</a:t>
            </a:r>
          </a:p>
          <a:p>
            <a:r>
              <a:rPr lang="ru-RU" u="sng" dirty="0" smtClean="0"/>
              <a:t>Те</a:t>
            </a:r>
            <a:r>
              <a:rPr lang="ru-RU" dirty="0" smtClean="0"/>
              <a:t>, кто бывал в Кижах, </a:t>
            </a:r>
            <a:r>
              <a:rPr lang="ru-RU" u="sng" dirty="0" smtClean="0"/>
              <a:t>видел</a:t>
            </a:r>
            <a:r>
              <a:rPr lang="ru-RU" dirty="0" smtClean="0"/>
              <a:t>, как вдоль всего острова тянется каменная гряда, точно хребет гигантского животного.</a:t>
            </a:r>
          </a:p>
          <a:p>
            <a:r>
              <a:rPr lang="ru-RU" dirty="0" smtClean="0"/>
              <a:t>Все, </a:t>
            </a:r>
            <a:r>
              <a:rPr lang="ru-RU" u="sng" dirty="0" smtClean="0"/>
              <a:t>кто бывали </a:t>
            </a:r>
            <a:r>
              <a:rPr lang="ru-RU" dirty="0" smtClean="0"/>
              <a:t>на Белом море, на севере, знают, что в феврале там начинается зверобойный промысел.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76088" y="571480"/>
            <a:ext cx="3657600" cy="5615960"/>
          </a:xfrm>
        </p:spPr>
        <p:txBody>
          <a:bodyPr>
            <a:normAutofit fontScale="92500" lnSpcReduction="10000"/>
          </a:bodyPr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Правильно </a:t>
            </a:r>
          </a:p>
          <a:p>
            <a:r>
              <a:rPr lang="ru-RU" u="sng" dirty="0" smtClean="0"/>
              <a:t>Те</a:t>
            </a:r>
            <a:r>
              <a:rPr lang="ru-RU" dirty="0" smtClean="0"/>
              <a:t>, кто бывал в Кижах, </a:t>
            </a:r>
            <a:r>
              <a:rPr lang="ru-RU" u="sng" dirty="0" smtClean="0"/>
              <a:t>видели</a:t>
            </a:r>
            <a:r>
              <a:rPr lang="ru-RU" dirty="0" smtClean="0"/>
              <a:t>, как вдоль всего острова тянется каменная гряда, точно хребет гигантского животного.</a:t>
            </a:r>
          </a:p>
          <a:p>
            <a:r>
              <a:rPr lang="ru-RU" dirty="0" smtClean="0"/>
              <a:t>Все, </a:t>
            </a:r>
            <a:r>
              <a:rPr lang="ru-RU" u="sng" dirty="0" smtClean="0"/>
              <a:t>кто бывал </a:t>
            </a:r>
            <a:r>
              <a:rPr lang="ru-RU" dirty="0" smtClean="0"/>
              <a:t>на Белом море, на севере, знают, что в феврале там начинается зверобойный промысел.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8. Ошибки в падежных формах существительных и местоимений, стоящих после глагола.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i="1" u="sng" dirty="0" smtClean="0"/>
              <a:t>Запомните :</a:t>
            </a:r>
          </a:p>
          <a:p>
            <a:pPr>
              <a:buNone/>
            </a:pPr>
            <a:r>
              <a:rPr lang="ru-RU" dirty="0" smtClean="0"/>
              <a:t>Оплатить (что?)…</a:t>
            </a:r>
          </a:p>
          <a:p>
            <a:pPr>
              <a:buNone/>
            </a:pPr>
            <a:r>
              <a:rPr lang="ru-RU" dirty="0" smtClean="0"/>
              <a:t>Заплатить (за что?)…</a:t>
            </a:r>
          </a:p>
          <a:p>
            <a:pPr>
              <a:buNone/>
            </a:pPr>
            <a:r>
              <a:rPr lang="ru-RU" dirty="0" smtClean="0"/>
              <a:t>Указать (на что?)…</a:t>
            </a:r>
          </a:p>
          <a:p>
            <a:pPr>
              <a:buNone/>
            </a:pPr>
            <a:r>
              <a:rPr lang="ru-RU" dirty="0" smtClean="0"/>
              <a:t>Признаться (в чём?)…</a:t>
            </a:r>
          </a:p>
          <a:p>
            <a:pPr>
              <a:buNone/>
            </a:pPr>
            <a:r>
              <a:rPr lang="ru-RU" dirty="0" smtClean="0"/>
              <a:t>Уделять внимание (чему?)…</a:t>
            </a:r>
          </a:p>
          <a:p>
            <a:pPr>
              <a:buNone/>
            </a:pPr>
            <a:r>
              <a:rPr lang="ru-RU" dirty="0" smtClean="0"/>
              <a:t>Отчитаться (в чём?)…</a:t>
            </a:r>
          </a:p>
          <a:p>
            <a:pPr>
              <a:buNone/>
            </a:pPr>
            <a:r>
              <a:rPr lang="ru-RU" dirty="0" smtClean="0"/>
              <a:t>Скучать (по ком?)…по вас, нас</a:t>
            </a:r>
          </a:p>
          <a:p>
            <a:pPr>
              <a:buNone/>
            </a:pPr>
            <a:r>
              <a:rPr lang="ru-RU" dirty="0" smtClean="0"/>
              <a:t>Грустить (по ком?)…по вас, нас</a:t>
            </a:r>
          </a:p>
          <a:p>
            <a:pPr>
              <a:buNone/>
            </a:pPr>
            <a:r>
              <a:rPr lang="ru-RU" dirty="0" smtClean="0"/>
              <a:t>Поражаться (чему?)…</a:t>
            </a:r>
          </a:p>
          <a:p>
            <a:pPr>
              <a:buNone/>
            </a:pPr>
            <a:r>
              <a:rPr lang="ru-RU" dirty="0" smtClean="0"/>
              <a:t>Упрекать (в чём?)…</a:t>
            </a:r>
          </a:p>
          <a:p>
            <a:pPr>
              <a:buNone/>
            </a:pPr>
            <a:r>
              <a:rPr lang="ru-RU" dirty="0" smtClean="0"/>
              <a:t>Удивляться (чему?)…</a:t>
            </a:r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Следует запомнить управление при следующих именах существительных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Заведующий (чем?) кафедрой, лабораторией</a:t>
            </a:r>
          </a:p>
          <a:p>
            <a:r>
              <a:rPr lang="ru-RU" dirty="0" smtClean="0"/>
              <a:t>Управляющий (чем?) банком, фирмой</a:t>
            </a:r>
          </a:p>
          <a:p>
            <a:r>
              <a:rPr lang="ru-RU" dirty="0" smtClean="0"/>
              <a:t>Отзыв ( о чём?) о книге, о публикации</a:t>
            </a:r>
          </a:p>
          <a:p>
            <a:r>
              <a:rPr lang="ru-RU" dirty="0" smtClean="0"/>
              <a:t>Рецензия (на что?) на книгу, на публикацию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500174"/>
            <a:ext cx="68521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   Литература </a:t>
            </a:r>
          </a:p>
          <a:p>
            <a:r>
              <a:rPr lang="ru-RU" sz="2400" b="1" dirty="0" smtClean="0"/>
              <a:t>Оптимальный банк заданий ЕГЭ.2012г.</a:t>
            </a:r>
          </a:p>
          <a:p>
            <a:r>
              <a:rPr lang="ru-RU" sz="2400" b="1" dirty="0" smtClean="0"/>
              <a:t>Русский язык (2011.выпуск)</a:t>
            </a:r>
            <a:endParaRPr lang="ru-RU" sz="2400" b="1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Удачи на экзамене!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 Только однотипные синтаксические конструкции могут быть однородными и сочетаться с союзом </a:t>
            </a:r>
            <a:r>
              <a:rPr lang="ru-RU" b="1" i="1" u="sng" dirty="0" smtClean="0"/>
              <a:t>И  </a:t>
            </a:r>
            <a:r>
              <a:rPr lang="ru-RU" dirty="0" smtClean="0"/>
              <a:t> ( либо два причастных оборота, либо два придаточных определительных)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800" b="1" i="1" u="sng" dirty="0" smtClean="0">
                <a:solidFill>
                  <a:srgbClr val="FF0000"/>
                </a:solidFill>
              </a:rPr>
              <a:t>Неправильно </a:t>
            </a:r>
            <a:endParaRPr lang="ru-RU" sz="2800" b="1" i="1" u="sng" dirty="0">
              <a:solidFill>
                <a:srgbClr val="FF000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ru-RU" sz="2800" b="1" i="1" u="sng" dirty="0" smtClean="0">
                <a:solidFill>
                  <a:srgbClr val="00B050"/>
                </a:solidFill>
              </a:rPr>
              <a:t>Правильно </a:t>
            </a:r>
            <a:endParaRPr lang="ru-RU" sz="2800" b="1" i="1" u="sng" dirty="0">
              <a:solidFill>
                <a:srgbClr val="00B05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Экономисты говорят о снижении инфляции и что задержки зарплаты больше не будет.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Экономисты говорят о снижении инфляции и об отсутствии задержек по зарплате.</a:t>
            </a:r>
          </a:p>
          <a:p>
            <a:r>
              <a:rPr lang="ru-RU" dirty="0" smtClean="0"/>
              <a:t>Экономисты говорят, что предвидится  снижение инфляции и что задержки зарплаты больше не будет. 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 Только однотипные синтаксические конструкции могут быть однородными и сочетаться с союзом </a:t>
            </a:r>
            <a:r>
              <a:rPr lang="ru-RU" b="1" i="1" u="sng" dirty="0" smtClean="0"/>
              <a:t>И  </a:t>
            </a:r>
            <a:r>
              <a:rPr lang="ru-RU" dirty="0" smtClean="0"/>
              <a:t> (либо два дополнения, выраженные именами существительными, либо два придаточных предложения)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Нельзя в одном предложении сочетать как однородные члены имя существительное и инфинитив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Неправильно</a:t>
            </a:r>
          </a:p>
          <a:p>
            <a:r>
              <a:rPr lang="ru-RU" dirty="0" smtClean="0"/>
              <a:t>Я люблю музыку и кататься на коньках.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00B050"/>
                </a:solidFill>
              </a:rPr>
              <a:t>Правильно</a:t>
            </a:r>
          </a:p>
          <a:p>
            <a:r>
              <a:rPr lang="ru-RU" dirty="0" smtClean="0"/>
              <a:t>Я люблю слышать музыку и кататься на коньках.</a:t>
            </a:r>
          </a:p>
          <a:p>
            <a:r>
              <a:rPr lang="ru-RU" dirty="0" smtClean="0"/>
              <a:t>Я люблю музыку и катание на коньках.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 Только однотипные синтаксические конструкции могут быть однородными и сочетаться с союзом </a:t>
            </a:r>
            <a:r>
              <a:rPr lang="ru-RU" b="1" i="1" u="sng" dirty="0" smtClean="0"/>
              <a:t>И  </a:t>
            </a:r>
            <a:r>
              <a:rPr lang="ru-RU" dirty="0" smtClean="0"/>
              <a:t> (либо два дополнения, выраженные именами существительными, либо два инфинитива)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511606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Нельзя в одном предложении соединять при помощи союза И сказуемые, если идущее за ними имя существительное грамматически связано только с одним из них (недопустимо, чтобы от глаголов сказуемых к общему зависимому слову задавались разные вопросы)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35608" y="1857364"/>
            <a:ext cx="3657600" cy="4330076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Неправильно </a:t>
            </a:r>
          </a:p>
          <a:p>
            <a:r>
              <a:rPr lang="ru-RU" dirty="0" smtClean="0"/>
              <a:t>Автор в этой статье исследует (что?) и рассуждает (о чём?) о природе света.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276088" y="1857364"/>
            <a:ext cx="3657600" cy="4330076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Правильно</a:t>
            </a:r>
          </a:p>
          <a:p>
            <a:r>
              <a:rPr lang="ru-RU" dirty="0" smtClean="0"/>
              <a:t>Автор в этой статье исследует природу света и рассуждает о ней.</a:t>
            </a:r>
          </a:p>
          <a:p>
            <a:r>
              <a:rPr lang="ru-RU" dirty="0" smtClean="0"/>
              <a:t>Автор в этой статье исследует (что?) и изучает (что?) природу света.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предложениях, в которых сказуемые имеют при себе одно и то же зависимое слово соединяются союзом И, от каждого из сказуемых должен задаваться один и тот же вопрос к общему зависимому слову.</a:t>
            </a:r>
            <a:endParaRPr lang="ru-RU" dirty="0"/>
          </a:p>
        </p:txBody>
      </p:sp>
    </p:spTree>
  </p:cSld>
  <p:clrMapOvr>
    <a:masterClrMapping/>
  </p:clrMapOvr>
  <p:transition spd="med">
    <p:pull dir="r"/>
    <p:sndAc>
      <p:stSnd>
        <p:snd r:embed="rId2" name="click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164</TotalTime>
  <Words>1431</Words>
  <Application>Microsoft Office PowerPoint</Application>
  <PresentationFormat>Экран (4:3)</PresentationFormat>
  <Paragraphs>142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Солнцестояние</vt:lpstr>
      <vt:lpstr>Грамматические ошибки при построении предложений. Решение заданий А5.</vt:lpstr>
      <vt:lpstr>1. Ошибки в построении предложений с однородными членами</vt:lpstr>
      <vt:lpstr>Вывод </vt:lpstr>
      <vt:lpstr>Слайд 4</vt:lpstr>
      <vt:lpstr>Вывод </vt:lpstr>
      <vt:lpstr>Нельзя в одном предложении сочетать как однородные члены имя существительное и инфинитив</vt:lpstr>
      <vt:lpstr>Вывод </vt:lpstr>
      <vt:lpstr>Нельзя в одном предложении соединять при помощи союза И сказуемые, если идущее за ними имя существительное грамматически связано только с одним из них (недопустимо, чтобы от глаголов сказуемых к общему зависимому слову задавались разные вопросы)</vt:lpstr>
      <vt:lpstr>Вывод </vt:lpstr>
      <vt:lpstr>Недопустимо, чтобы части двойных союзов не только, …но и…; как…, так и… связывали разные понятия </vt:lpstr>
      <vt:lpstr>Вывод </vt:lpstr>
      <vt:lpstr>Однородные члены, следующие за обобщающим словом, должны стоять в том же падеже, что и обобщающее слово</vt:lpstr>
      <vt:lpstr>Нельзя при перечислении однородных членов опускать разные предлоги</vt:lpstr>
      <vt:lpstr>2. Неправильное употребление причастных оборотов</vt:lpstr>
      <vt:lpstr>Вывод </vt:lpstr>
      <vt:lpstr>Причастие  и определяемое слово должны быть согласованы в роде, числе и падеже, что проверяется по вопросу, который задаётся от определяемого слова к причастию.</vt:lpstr>
      <vt:lpstr>Нельзя употреблять в предложении причастный оборот после имени существительного, которое не является  определяемым словом для этого причастного оборота.</vt:lpstr>
      <vt:lpstr>3. Неправильное употребление в предложении имен собственных, заключенных в кавычки и представляющих собой название литературных произведений, газет, журналов, телефильмов, телепередач и т.д.</vt:lpstr>
      <vt:lpstr>Вывод </vt:lpstr>
      <vt:lpstr>4.Построение предложений с производными предлогами </vt:lpstr>
      <vt:lpstr>Непроизводный предлог «по» в значении «после чего-либо» употребляется с именем существительным только в форме предложного падежа </vt:lpstr>
      <vt:lpstr>5. Части двойных союзов «не только…, но и …», «как…, так и…» являются постоянными. Нельзя заменять никакие слова в их составе и создавать неправильные пары двойных союзов </vt:lpstr>
      <vt:lpstr>6. Неправильное построение предложений при цитировании. Недопустимо, что при использовании цитат в качестве придаточных изъяснительных предложений в них употреблялось личное местоимение «Я».</vt:lpstr>
      <vt:lpstr>7. Неправильное построение сложноподчиненных предложений, начинающихся со слов «те, кто…», «все, кто…».</vt:lpstr>
      <vt:lpstr>Слайд 25</vt:lpstr>
      <vt:lpstr>8. Ошибки в падежных формах существительных и местоимений, стоящих после глагола.</vt:lpstr>
      <vt:lpstr>Следует запомнить управление при следующих именах существительных</vt:lpstr>
      <vt:lpstr>Слайд 28</vt:lpstr>
      <vt:lpstr>Удачи на экзамене!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Грамматические ошибки при построении предложений</dc:title>
  <dc:creator>WIN7XP</dc:creator>
  <cp:lastModifiedBy>Елена</cp:lastModifiedBy>
  <cp:revision>18</cp:revision>
  <dcterms:created xsi:type="dcterms:W3CDTF">2011-12-03T05:17:38Z</dcterms:created>
  <dcterms:modified xsi:type="dcterms:W3CDTF">2012-04-05T07:34:25Z</dcterms:modified>
</cp:coreProperties>
</file>